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7" r:id="rId2"/>
    <p:sldId id="272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82" r:id="rId11"/>
    <p:sldId id="265" r:id="rId12"/>
    <p:sldId id="280" r:id="rId13"/>
    <p:sldId id="261" r:id="rId14"/>
    <p:sldId id="279" r:id="rId15"/>
    <p:sldId id="283" r:id="rId16"/>
    <p:sldId id="268" r:id="rId17"/>
    <p:sldId id="258" r:id="rId18"/>
    <p:sldId id="260" r:id="rId19"/>
    <p:sldId id="257" r:id="rId20"/>
    <p:sldId id="270" r:id="rId21"/>
    <p:sldId id="278" r:id="rId22"/>
    <p:sldId id="284" r:id="rId23"/>
    <p:sldId id="27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E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4" autoAdjust="0"/>
    <p:restoredTop sz="79635" autoAdjust="0"/>
  </p:normalViewPr>
  <p:slideViewPr>
    <p:cSldViewPr snapToGrid="0" snapToObjects="1">
      <p:cViewPr varScale="1">
        <p:scale>
          <a:sx n="97" d="100"/>
          <a:sy n="97" d="100"/>
        </p:scale>
        <p:origin x="24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5/15/20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rxnVKZeqK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ctoverse.github.com/#top-and-trending-project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setup/production-environment/tools/kop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/>
              <a:t>Azure</a:t>
            </a:r>
            <a:r>
              <a:rPr lang="es-ES" baseline="0" dirty="0"/>
              <a:t> </a:t>
            </a:r>
            <a:r>
              <a:rPr lang="es-ES" baseline="0" dirty="0" err="1"/>
              <a:t>Container</a:t>
            </a:r>
            <a:r>
              <a:rPr lang="es-ES" baseline="0" dirty="0"/>
              <a:t> </a:t>
            </a:r>
            <a:r>
              <a:rPr lang="es-ES" baseline="0" dirty="0" err="1"/>
              <a:t>Service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dirty="0" err="1"/>
              <a:t>Bluemix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Amazon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Share </a:t>
            </a:r>
            <a:r>
              <a:rPr lang="es-ES" sz="1200" dirty="0" err="1"/>
              <a:t>Namespace</a:t>
            </a:r>
            <a:r>
              <a:rPr lang="es-ES" sz="1200" dirty="0"/>
              <a:t>, </a:t>
            </a:r>
            <a:endParaRPr lang="es-ES" dirty="0"/>
          </a:p>
          <a:p>
            <a:endParaRPr lang="es-ES" sz="1200" dirty="0"/>
          </a:p>
          <a:p>
            <a:r>
              <a:rPr lang="es-ES" sz="1200" dirty="0" err="1"/>
              <a:t>Kubernetes</a:t>
            </a:r>
            <a:r>
              <a:rPr lang="es-ES" sz="1200" dirty="0"/>
              <a:t> necesita que coloquemos nuestros contenedores en un sobrecito especial llamada </a:t>
            </a:r>
            <a:r>
              <a:rPr lang="es-ES" sz="1200" dirty="0" err="1"/>
              <a:t>Pod</a:t>
            </a:r>
            <a:r>
              <a:rPr lang="es-ES" sz="1200" dirty="0"/>
              <a:t>, y los </a:t>
            </a:r>
            <a:r>
              <a:rPr lang="es-ES" sz="1200" dirty="0" err="1"/>
              <a:t>pods</a:t>
            </a:r>
            <a:r>
              <a:rPr lang="es-ES" sz="1200" dirty="0"/>
              <a:t> son la mínima unidad desplegable en K8S.</a:t>
            </a:r>
          </a:p>
          <a:p>
            <a:endParaRPr lang="es-ES" sz="1200" dirty="0"/>
          </a:p>
          <a:p>
            <a:r>
              <a:rPr lang="es-ES" sz="1200" dirty="0"/>
              <a:t>Lo mandamos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Si bien podemos hacer muchas cosas por línea de comandos. K8S permite hacer esto de forma declarativa a través de manifiestos, donde declaramos el estado deseado de un objeto.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Este manifiesto lo mandamos al API Server.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Ahora queremos convertirlo en algo que corra en una máquina, para eso necesitamos un nodo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 </a:t>
            </a:r>
            <a:r>
              <a:rPr lang="es-ES" sz="1200" dirty="0" err="1"/>
              <a:t>Docker</a:t>
            </a:r>
            <a:r>
              <a:rPr lang="es-ES" sz="1200" dirty="0"/>
              <a:t> </a:t>
            </a:r>
            <a:r>
              <a:rPr lang="es-ES" sz="1200" dirty="0" err="1"/>
              <a:t>runtime</a:t>
            </a:r>
            <a:endParaRPr lang="es-ES" sz="120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dirty="0" err="1"/>
              <a:t>Kubelet</a:t>
            </a:r>
            <a:r>
              <a:rPr lang="es-ES" sz="1200" dirty="0"/>
              <a:t>: agente que sabe cómo comunicarse con el master y le pregunta al master que debo ejecutar en este nodo, y luego le reporta el estado continuamente.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E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Para asignar eso a una máquina necesitamos un </a:t>
            </a:r>
            <a:r>
              <a:rPr lang="es-ES" sz="1200" dirty="0" err="1"/>
              <a:t>scheduler</a:t>
            </a:r>
            <a:r>
              <a:rPr lang="es-ES" sz="1200" dirty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base al </a:t>
            </a:r>
            <a:r>
              <a:rPr lang="es-ES" sz="1200" dirty="0" err="1"/>
              <a:t>workload</a:t>
            </a:r>
            <a:r>
              <a:rPr lang="es-ES" sz="1200" dirty="0"/>
              <a:t> examina el </a:t>
            </a:r>
            <a:r>
              <a:rPr lang="es-ES" sz="1200" dirty="0" err="1"/>
              <a:t>cluster</a:t>
            </a:r>
            <a:r>
              <a:rPr lang="es-ES" sz="1200" dirty="0"/>
              <a:t> y determina donde debe correrse.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95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Abstrae</a:t>
            </a:r>
            <a:r>
              <a:rPr lang="es-ES" baseline="0" dirty="0"/>
              <a:t> un conjunto de </a:t>
            </a:r>
            <a:r>
              <a:rPr lang="es-ES" baseline="0" dirty="0" err="1"/>
              <a:t>pods</a:t>
            </a:r>
            <a:r>
              <a:rPr lang="es-ES" baseline="0" dirty="0"/>
              <a:t> a través un único nombre/</a:t>
            </a:r>
            <a:r>
              <a:rPr lang="es-ES" baseline="0" dirty="0" err="1"/>
              <a:t>ip</a:t>
            </a:r>
            <a:r>
              <a:rPr lang="es-ES" baseline="0" dirty="0"/>
              <a:t> y puerto.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2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 err="1"/>
              <a:t>https</a:t>
            </a:r>
            <a:r>
              <a:rPr lang="es-ES" b="0" dirty="0"/>
              <a:t>://</a:t>
            </a:r>
            <a:r>
              <a:rPr lang="es-ES" b="0" dirty="0" err="1"/>
              <a:t>kubernetes.io</a:t>
            </a:r>
            <a:r>
              <a:rPr lang="es-ES" b="0" dirty="0"/>
              <a:t>/</a:t>
            </a:r>
            <a:r>
              <a:rPr lang="es-ES" b="0" dirty="0" err="1"/>
              <a:t>docs</a:t>
            </a:r>
            <a:r>
              <a:rPr lang="es-ES" b="0" dirty="0"/>
              <a:t>/</a:t>
            </a:r>
            <a:r>
              <a:rPr lang="es-ES" b="0" dirty="0" err="1"/>
              <a:t>admin</a:t>
            </a:r>
            <a:r>
              <a:rPr lang="es-ES" b="0" dirty="0"/>
              <a:t>/</a:t>
            </a:r>
            <a:r>
              <a:rPr lang="es-ES" b="0" dirty="0" err="1"/>
              <a:t>kube</a:t>
            </a:r>
            <a:r>
              <a:rPr lang="es-ES" b="0" dirty="0"/>
              <a:t>-</a:t>
            </a:r>
            <a:r>
              <a:rPr lang="es-ES" b="0" dirty="0" err="1"/>
              <a:t>controller</a:t>
            </a:r>
            <a:r>
              <a:rPr lang="es-ES" b="0" dirty="0"/>
              <a:t>-manager/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s-ES" b="1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kube-apiserver</a:t>
            </a:r>
            <a:endParaRPr lang="es-ES" b="1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/>
              <a:t>Configure and </a:t>
            </a:r>
            <a:r>
              <a:rPr lang="es-ES" dirty="0" err="1"/>
              <a:t>validate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Pod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 (</a:t>
            </a:r>
            <a:r>
              <a:rPr lang="es-ES" dirty="0" err="1"/>
              <a:t>definition</a:t>
            </a:r>
            <a:r>
              <a:rPr lang="es-ES" dirty="0"/>
              <a:t> of </a:t>
            </a:r>
            <a:r>
              <a:rPr lang="es-ES" dirty="0" err="1"/>
              <a:t>access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 in </a:t>
            </a:r>
            <a:r>
              <a:rPr lang="es-ES" dirty="0" err="1"/>
              <a:t>container</a:t>
            </a:r>
            <a:r>
              <a:rPr lang="es-ES" dirty="0"/>
              <a:t>) </a:t>
            </a:r>
            <a:r>
              <a:rPr lang="es-ES" dirty="0" err="1"/>
              <a:t>through</a:t>
            </a:r>
            <a:r>
              <a:rPr lang="es-ES" dirty="0"/>
              <a:t> REST API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kube-scheduler</a:t>
            </a:r>
            <a:endParaRPr lang="es-ES" b="1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/>
              <a:t>Allocate</a:t>
            </a:r>
            <a:r>
              <a:rPr lang="es-ES" dirty="0"/>
              <a:t> </a:t>
            </a:r>
            <a:r>
              <a:rPr lang="es-ES" dirty="0" err="1"/>
              <a:t>Pods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node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kube</a:t>
            </a:r>
            <a:r>
              <a:rPr lang="es-ES" b="1" dirty="0"/>
              <a:t>-</a:t>
            </a:r>
            <a:r>
              <a:rPr lang="es-ES" b="1" dirty="0" err="1"/>
              <a:t>controller</a:t>
            </a:r>
            <a:r>
              <a:rPr lang="es-ES" b="1" dirty="0"/>
              <a:t>-manager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/>
              <a:t>Execute</a:t>
            </a:r>
            <a:r>
              <a:rPr lang="es-ES" dirty="0"/>
              <a:t> Status </a:t>
            </a:r>
            <a:r>
              <a:rPr lang="es-ES" dirty="0" err="1"/>
              <a:t>management</a:t>
            </a:r>
            <a:r>
              <a:rPr lang="es-ES" dirty="0"/>
              <a:t>, </a:t>
            </a:r>
            <a:r>
              <a:rPr lang="es-ES" dirty="0" err="1"/>
              <a:t>manage</a:t>
            </a:r>
            <a:r>
              <a:rPr lang="es-ES" dirty="0"/>
              <a:t> </a:t>
            </a:r>
            <a:r>
              <a:rPr lang="es-ES" dirty="0" err="1"/>
              <a:t>replication</a:t>
            </a:r>
            <a:r>
              <a:rPr lang="es-ES" dirty="0"/>
              <a:t> </a:t>
            </a:r>
            <a:r>
              <a:rPr lang="es-ES" dirty="0" err="1"/>
              <a:t>controller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kubelet</a:t>
            </a:r>
            <a:endParaRPr lang="es-ES" b="1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/>
              <a:t>kubelet</a:t>
            </a:r>
            <a:r>
              <a:rPr lang="es-ES" dirty="0"/>
              <a:t> </a:t>
            </a:r>
            <a:r>
              <a:rPr lang="es-ES" dirty="0" err="1"/>
              <a:t>gets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 of a </a:t>
            </a:r>
            <a:r>
              <a:rPr lang="es-ES" dirty="0" err="1"/>
              <a:t>pod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apiserver</a:t>
            </a:r>
            <a:r>
              <a:rPr lang="es-ES" dirty="0"/>
              <a:t> and </a:t>
            </a:r>
            <a:r>
              <a:rPr lang="es-ES" dirty="0" err="1"/>
              <a:t>ensures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described</a:t>
            </a:r>
            <a:r>
              <a:rPr lang="es-ES" dirty="0"/>
              <a:t> </a:t>
            </a:r>
            <a:r>
              <a:rPr lang="es-ES" dirty="0" err="1"/>
              <a:t>containers</a:t>
            </a:r>
            <a:r>
              <a:rPr lang="es-ES" dirty="0"/>
              <a:t> are up and </a:t>
            </a:r>
            <a:r>
              <a:rPr lang="es-ES" dirty="0" err="1"/>
              <a:t>running</a:t>
            </a:r>
            <a:r>
              <a:rPr lang="es-ES" dirty="0"/>
              <a:t> (</a:t>
            </a:r>
            <a:r>
              <a:rPr lang="es-ES" dirty="0" err="1"/>
              <a:t>Manages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pods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node</a:t>
            </a:r>
            <a:r>
              <a:rPr lang="es-ES" dirty="0"/>
              <a:t>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kube</a:t>
            </a:r>
            <a:r>
              <a:rPr lang="es-ES" b="1" dirty="0"/>
              <a:t>-proxy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/>
              <a:t>Acts</a:t>
            </a:r>
            <a:r>
              <a:rPr lang="es-ES" dirty="0"/>
              <a:t> as a </a:t>
            </a:r>
            <a:r>
              <a:rPr lang="es-ES" dirty="0" err="1"/>
              <a:t>network</a:t>
            </a:r>
            <a:r>
              <a:rPr lang="es-ES" dirty="0"/>
              <a:t> proxy and a load </a:t>
            </a:r>
            <a:r>
              <a:rPr lang="es-ES" dirty="0" err="1"/>
              <a:t>balancer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single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node</a:t>
            </a:r>
            <a:r>
              <a:rPr lang="es-ES" dirty="0"/>
              <a:t>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takes</a:t>
            </a:r>
            <a:r>
              <a:rPr lang="es-ES" dirty="0"/>
              <a:t> </a:t>
            </a:r>
            <a:r>
              <a:rPr lang="es-ES" dirty="0" err="1"/>
              <a:t>care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network</a:t>
            </a:r>
            <a:r>
              <a:rPr lang="es-ES" dirty="0"/>
              <a:t> </a:t>
            </a:r>
            <a:r>
              <a:rPr lang="es-ES" dirty="0" err="1"/>
              <a:t>routing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TCP and UDP </a:t>
            </a:r>
            <a:r>
              <a:rPr lang="es-ES" dirty="0" err="1"/>
              <a:t>packets</a:t>
            </a:r>
            <a:r>
              <a:rPr lang="es-ES" dirty="0"/>
              <a:t>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etcd</a:t>
            </a:r>
            <a:endParaRPr lang="es-ES" b="1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/>
              <a:t>Distribute</a:t>
            </a:r>
            <a:r>
              <a:rPr lang="es-ES" dirty="0"/>
              <a:t> KVS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store</a:t>
            </a:r>
            <a:r>
              <a:rPr lang="es-ES" dirty="0"/>
              <a:t> </a:t>
            </a:r>
            <a:r>
              <a:rPr lang="es-ES" dirty="0" err="1"/>
              <a:t>Kubernetes</a:t>
            </a:r>
            <a:r>
              <a:rPr lang="es-ES" dirty="0"/>
              <a:t> and </a:t>
            </a:r>
            <a:r>
              <a:rPr lang="es-ES" dirty="0" err="1"/>
              <a:t>Calico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235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/>
              <a:t>Azure</a:t>
            </a:r>
            <a:r>
              <a:rPr lang="es-ES" baseline="0" dirty="0"/>
              <a:t> </a:t>
            </a:r>
            <a:r>
              <a:rPr lang="es-ES" baseline="0" dirty="0" err="1"/>
              <a:t>Container</a:t>
            </a:r>
            <a:r>
              <a:rPr lang="es-ES" baseline="0" dirty="0"/>
              <a:t> </a:t>
            </a:r>
            <a:r>
              <a:rPr lang="es-ES" baseline="0" dirty="0" err="1"/>
              <a:t>Service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dirty="0" err="1"/>
              <a:t>Bluemix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Amazon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8163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/>
              <a:t>Azure</a:t>
            </a:r>
            <a:r>
              <a:rPr lang="es-ES" baseline="0" dirty="0"/>
              <a:t> </a:t>
            </a:r>
            <a:r>
              <a:rPr lang="es-ES" baseline="0" dirty="0" err="1"/>
              <a:t>Container</a:t>
            </a:r>
            <a:r>
              <a:rPr lang="es-ES" baseline="0" dirty="0"/>
              <a:t> </a:t>
            </a:r>
            <a:r>
              <a:rPr lang="es-ES" baseline="0" dirty="0" err="1"/>
              <a:t>Service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dirty="0" err="1"/>
              <a:t>Bluemix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Amazon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err="1"/>
              <a:t>thenewstack.io</a:t>
            </a:r>
            <a:r>
              <a:rPr lang="es-ES" dirty="0"/>
              <a:t>/</a:t>
            </a:r>
            <a:r>
              <a:rPr lang="es-ES" dirty="0" err="1"/>
              <a:t>containers-container-orchestration</a:t>
            </a:r>
            <a:r>
              <a:rPr lang="es-ES" dirty="0"/>
              <a:t>/</a:t>
            </a:r>
          </a:p>
          <a:p>
            <a:endParaRPr lang="es-ES" dirty="0"/>
          </a:p>
          <a:p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CLI </a:t>
            </a:r>
            <a:r>
              <a:rPr lang="es-ES" dirty="0" err="1"/>
              <a:t>meets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needs</a:t>
            </a:r>
            <a:r>
              <a:rPr lang="es-ES" dirty="0"/>
              <a:t> of </a:t>
            </a:r>
            <a:r>
              <a:rPr lang="es-ES" dirty="0" err="1"/>
              <a:t>managing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host,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falls</a:t>
            </a:r>
            <a:r>
              <a:rPr lang="es-ES" dirty="0"/>
              <a:t> short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comes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managing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containers</a:t>
            </a:r>
            <a:r>
              <a:rPr lang="es-ES" dirty="0"/>
              <a:t> </a:t>
            </a:r>
            <a:r>
              <a:rPr lang="es-ES" dirty="0" err="1"/>
              <a:t>deployed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hosts.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go</a:t>
            </a:r>
            <a:r>
              <a:rPr lang="es-ES" dirty="0"/>
              <a:t> </a:t>
            </a:r>
            <a:r>
              <a:rPr lang="es-ES" dirty="0" err="1"/>
              <a:t>beyond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of individual </a:t>
            </a:r>
            <a:r>
              <a:rPr lang="es-ES" dirty="0" err="1"/>
              <a:t>containers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turn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extend</a:t>
            </a:r>
            <a:r>
              <a:rPr lang="es-ES" dirty="0"/>
              <a:t> </a:t>
            </a:r>
            <a:r>
              <a:rPr lang="es-ES" dirty="0" err="1"/>
              <a:t>lifecycle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capabilities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, </a:t>
            </a:r>
            <a:r>
              <a:rPr lang="es-ES" dirty="0" err="1"/>
              <a:t>multi-container</a:t>
            </a:r>
            <a:r>
              <a:rPr lang="es-ES" dirty="0"/>
              <a:t> </a:t>
            </a:r>
            <a:r>
              <a:rPr lang="es-ES" dirty="0" err="1"/>
              <a:t>workloads</a:t>
            </a:r>
            <a:r>
              <a:rPr lang="es-ES" dirty="0"/>
              <a:t> </a:t>
            </a:r>
            <a:r>
              <a:rPr lang="es-ES" dirty="0" err="1"/>
              <a:t>deployed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</a:t>
            </a:r>
            <a:r>
              <a:rPr lang="es-ES" dirty="0" err="1"/>
              <a:t>cluster</a:t>
            </a:r>
            <a:r>
              <a:rPr lang="es-ES" dirty="0"/>
              <a:t> of machines.</a:t>
            </a:r>
          </a:p>
          <a:p>
            <a:endParaRPr lang="es-ES" dirty="0"/>
          </a:p>
          <a:p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abstracting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host </a:t>
            </a:r>
            <a:r>
              <a:rPr lang="es-ES" dirty="0" err="1"/>
              <a:t>infrastructure</a:t>
            </a:r>
            <a:r>
              <a:rPr lang="es-ES" dirty="0"/>
              <a:t>,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treat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entire</a:t>
            </a:r>
            <a:r>
              <a:rPr lang="es-ES" dirty="0"/>
              <a:t> </a:t>
            </a:r>
            <a:r>
              <a:rPr lang="es-ES" dirty="0" err="1"/>
              <a:t>cluster</a:t>
            </a:r>
            <a:r>
              <a:rPr lang="es-ES" dirty="0"/>
              <a:t> as a single </a:t>
            </a:r>
            <a:r>
              <a:rPr lang="es-ES" dirty="0" err="1"/>
              <a:t>deployment</a:t>
            </a:r>
            <a:r>
              <a:rPr lang="es-ES" dirty="0"/>
              <a:t> target.</a:t>
            </a:r>
          </a:p>
          <a:p>
            <a:endParaRPr lang="es-ES" dirty="0"/>
          </a:p>
          <a:p>
            <a:r>
              <a:rPr lang="es-ES" b="1" dirty="0" err="1"/>
              <a:t>Scheduling</a:t>
            </a:r>
            <a:endParaRPr lang="es-ES" b="1" dirty="0"/>
          </a:p>
          <a:p>
            <a:r>
              <a:rPr lang="es-ES" dirty="0" err="1"/>
              <a:t>Deals</a:t>
            </a:r>
            <a:r>
              <a:rPr lang="es-ES" baseline="0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negotiating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placement</a:t>
            </a:r>
            <a:r>
              <a:rPr lang="es-ES" dirty="0"/>
              <a:t> of </a:t>
            </a:r>
            <a:r>
              <a:rPr lang="es-ES" dirty="0" err="1"/>
              <a:t>containers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cluster</a:t>
            </a:r>
            <a:r>
              <a:rPr lang="es-ES" dirty="0"/>
              <a:t> and </a:t>
            </a:r>
            <a:r>
              <a:rPr lang="es-ES" dirty="0" err="1"/>
              <a:t>launching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involves</a:t>
            </a:r>
            <a:r>
              <a:rPr lang="es-ES" dirty="0"/>
              <a:t> </a:t>
            </a:r>
            <a:r>
              <a:rPr lang="es-ES" dirty="0" err="1"/>
              <a:t>selecting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appropriate</a:t>
            </a:r>
            <a:r>
              <a:rPr lang="es-ES" dirty="0"/>
              <a:t> host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. </a:t>
            </a:r>
          </a:p>
          <a:p>
            <a:endParaRPr lang="es-ES" dirty="0"/>
          </a:p>
          <a:p>
            <a:r>
              <a:rPr lang="es-ES" b="1" dirty="0" err="1"/>
              <a:t>Discovery</a:t>
            </a:r>
            <a:endParaRPr lang="es-ES" b="1" dirty="0"/>
          </a:p>
          <a:p>
            <a:r>
              <a:rPr lang="es-ES" dirty="0"/>
              <a:t>In a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 </a:t>
            </a:r>
            <a:r>
              <a:rPr lang="es-ES" dirty="0" err="1"/>
              <a:t>consisting</a:t>
            </a:r>
            <a:r>
              <a:rPr lang="es-ES" dirty="0"/>
              <a:t> of </a:t>
            </a:r>
            <a:r>
              <a:rPr lang="es-ES" dirty="0" err="1"/>
              <a:t>containers</a:t>
            </a:r>
            <a:r>
              <a:rPr lang="es-ES" dirty="0"/>
              <a:t> </a:t>
            </a:r>
            <a:r>
              <a:rPr lang="es-ES" dirty="0" err="1"/>
              <a:t>running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hosts,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discovery</a:t>
            </a:r>
            <a:r>
              <a:rPr lang="es-ES" dirty="0"/>
              <a:t> </a:t>
            </a:r>
            <a:r>
              <a:rPr lang="es-ES" dirty="0" err="1"/>
              <a:t>becomes</a:t>
            </a:r>
            <a:r>
              <a:rPr lang="es-ES" dirty="0"/>
              <a:t> </a:t>
            </a:r>
            <a:r>
              <a:rPr lang="es-ES" dirty="0" err="1"/>
              <a:t>critical</a:t>
            </a:r>
            <a:r>
              <a:rPr lang="es-ES" dirty="0"/>
              <a:t>. Web servers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dynamically</a:t>
            </a:r>
            <a:r>
              <a:rPr lang="es-ES" dirty="0"/>
              <a:t> </a:t>
            </a:r>
            <a:r>
              <a:rPr lang="es-ES" dirty="0" err="1"/>
              <a:t>discover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 servers, and load </a:t>
            </a:r>
            <a:r>
              <a:rPr lang="es-ES" dirty="0" err="1"/>
              <a:t>balancers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discover</a:t>
            </a:r>
            <a:r>
              <a:rPr lang="es-ES" dirty="0"/>
              <a:t> and </a:t>
            </a:r>
            <a:r>
              <a:rPr lang="es-ES" dirty="0" err="1"/>
              <a:t>register</a:t>
            </a:r>
            <a:r>
              <a:rPr lang="es-ES" dirty="0"/>
              <a:t> web servers.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provide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expect</a:t>
            </a:r>
            <a:r>
              <a:rPr lang="es-ES" dirty="0"/>
              <a:t>, a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key-value</a:t>
            </a:r>
            <a:r>
              <a:rPr lang="es-ES" dirty="0"/>
              <a:t> </a:t>
            </a:r>
            <a:r>
              <a:rPr lang="es-ES" dirty="0" err="1"/>
              <a:t>store</a:t>
            </a:r>
            <a:r>
              <a:rPr lang="es-ES" dirty="0"/>
              <a:t>, a </a:t>
            </a:r>
            <a:r>
              <a:rPr lang="es-ES" dirty="0" err="1"/>
              <a:t>lightweight</a:t>
            </a:r>
            <a:r>
              <a:rPr lang="es-ES" dirty="0"/>
              <a:t> DNS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mechanism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enable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discovery</a:t>
            </a:r>
            <a:r>
              <a:rPr lang="es-ES" dirty="0"/>
              <a:t> of </a:t>
            </a:r>
            <a:r>
              <a:rPr lang="es-ES" dirty="0" err="1"/>
              <a:t>containers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/>
              <a:t>Rules and </a:t>
            </a:r>
            <a:r>
              <a:rPr lang="es-ES" b="1" dirty="0" err="1"/>
              <a:t>Constraints</a:t>
            </a:r>
            <a:endParaRPr lang="es-ES" b="1" dirty="0"/>
          </a:p>
          <a:p>
            <a:r>
              <a:rPr lang="es-ES" dirty="0" err="1"/>
              <a:t>Workloads</a:t>
            </a:r>
            <a:r>
              <a:rPr lang="es-ES" dirty="0"/>
              <a:t> </a:t>
            </a:r>
            <a:r>
              <a:rPr lang="es-ES" dirty="0" err="1"/>
              <a:t>often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policies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host </a:t>
            </a:r>
            <a:r>
              <a:rPr lang="es-ES" dirty="0" err="1"/>
              <a:t>placement</a:t>
            </a:r>
            <a:r>
              <a:rPr lang="es-ES" dirty="0"/>
              <a:t>, performance and </a:t>
            </a:r>
            <a:r>
              <a:rPr lang="es-ES" dirty="0" err="1"/>
              <a:t>high</a:t>
            </a:r>
            <a:r>
              <a:rPr lang="es-ES" dirty="0"/>
              <a:t> </a:t>
            </a:r>
            <a:r>
              <a:rPr lang="es-ES" dirty="0" err="1"/>
              <a:t>availability</a:t>
            </a:r>
            <a:r>
              <a:rPr lang="es-ES" dirty="0"/>
              <a:t>.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it’s</a:t>
            </a:r>
            <a:r>
              <a:rPr lang="es-ES" dirty="0"/>
              <a:t> </a:t>
            </a:r>
            <a:r>
              <a:rPr lang="es-ES" dirty="0" err="1"/>
              <a:t>pointless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provision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master and </a:t>
            </a:r>
            <a:r>
              <a:rPr lang="es-ES" dirty="0" err="1"/>
              <a:t>slave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host;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defeats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purpose</a:t>
            </a:r>
            <a:r>
              <a:rPr lang="es-ES" dirty="0"/>
              <a:t>. </a:t>
            </a:r>
            <a:r>
              <a:rPr lang="es-ES" dirty="0" err="1"/>
              <a:t>Similarly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be a </a:t>
            </a:r>
            <a:r>
              <a:rPr lang="es-ES" dirty="0" err="1"/>
              <a:t>good</a:t>
            </a:r>
            <a:r>
              <a:rPr lang="es-ES" dirty="0"/>
              <a:t> idea </a:t>
            </a:r>
            <a:r>
              <a:rPr lang="es-ES" dirty="0" err="1"/>
              <a:t>to</a:t>
            </a:r>
            <a:r>
              <a:rPr lang="es-ES" dirty="0"/>
              <a:t> place in-</a:t>
            </a:r>
            <a:r>
              <a:rPr lang="es-ES" dirty="0" err="1"/>
              <a:t>memory</a:t>
            </a:r>
            <a:r>
              <a:rPr lang="es-ES" dirty="0"/>
              <a:t> cache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host as </a:t>
            </a:r>
            <a:r>
              <a:rPr lang="es-ES" dirty="0" err="1"/>
              <a:t>the</a:t>
            </a:r>
            <a:r>
              <a:rPr lang="es-ES" dirty="0"/>
              <a:t> web server.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support</a:t>
            </a:r>
            <a:r>
              <a:rPr lang="es-ES" dirty="0"/>
              <a:t> </a:t>
            </a:r>
            <a:r>
              <a:rPr lang="es-ES" dirty="0" err="1"/>
              <a:t>mechanisms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defining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affinity</a:t>
            </a:r>
            <a:r>
              <a:rPr lang="es-ES" dirty="0"/>
              <a:t> and </a:t>
            </a:r>
            <a:r>
              <a:rPr lang="es-ES" dirty="0" err="1"/>
              <a:t>constraints</a:t>
            </a:r>
            <a:r>
              <a:rPr lang="es-ES" dirty="0"/>
              <a:t> of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placement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 err="1"/>
              <a:t>Health</a:t>
            </a:r>
            <a:r>
              <a:rPr lang="es-ES" b="1" dirty="0"/>
              <a:t> </a:t>
            </a:r>
            <a:r>
              <a:rPr lang="es-ES" b="1" dirty="0" err="1"/>
              <a:t>Monitoring</a:t>
            </a:r>
            <a:endParaRPr lang="es-ES" b="1" dirty="0"/>
          </a:p>
          <a:p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are </a:t>
            </a:r>
            <a:r>
              <a:rPr lang="es-ES" dirty="0" err="1"/>
              <a:t>aware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desired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,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uniquely</a:t>
            </a:r>
            <a:r>
              <a:rPr lang="es-ES" dirty="0"/>
              <a:t> </a:t>
            </a:r>
            <a:r>
              <a:rPr lang="es-ES" dirty="0" err="1"/>
              <a:t>able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track</a:t>
            </a:r>
            <a:r>
              <a:rPr lang="es-ES" dirty="0"/>
              <a:t> and monitor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health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system’s</a:t>
            </a:r>
            <a:r>
              <a:rPr lang="es-ES" dirty="0"/>
              <a:t> </a:t>
            </a:r>
            <a:r>
              <a:rPr lang="es-ES" dirty="0" err="1"/>
              <a:t>containers</a:t>
            </a:r>
            <a:r>
              <a:rPr lang="es-ES" dirty="0"/>
              <a:t> and hosts.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event</a:t>
            </a:r>
            <a:r>
              <a:rPr lang="es-ES" dirty="0"/>
              <a:t> of host </a:t>
            </a:r>
            <a:r>
              <a:rPr lang="es-ES" dirty="0" err="1"/>
              <a:t>failure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can </a:t>
            </a:r>
            <a:r>
              <a:rPr lang="es-ES" dirty="0" err="1"/>
              <a:t>relocate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container</a:t>
            </a:r>
            <a:r>
              <a:rPr lang="es-ES" dirty="0"/>
              <a:t>. </a:t>
            </a:r>
            <a:r>
              <a:rPr lang="es-ES" dirty="0" err="1"/>
              <a:t>Similarly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a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crashes</a:t>
            </a:r>
            <a:r>
              <a:rPr lang="es-ES" dirty="0"/>
              <a:t>,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can </a:t>
            </a:r>
            <a:r>
              <a:rPr lang="es-ES" dirty="0" err="1"/>
              <a:t>launch</a:t>
            </a:r>
            <a:r>
              <a:rPr lang="es-ES" dirty="0"/>
              <a:t> a </a:t>
            </a:r>
            <a:r>
              <a:rPr lang="es-ES" dirty="0" err="1"/>
              <a:t>replacement</a:t>
            </a:r>
            <a:r>
              <a:rPr lang="es-ES" dirty="0"/>
              <a:t>.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ensure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 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matches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desired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declared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Marathon</a:t>
            </a:r>
            <a:r>
              <a:rPr lang="es-ES" dirty="0"/>
              <a:t>:</a:t>
            </a:r>
            <a:r>
              <a:rPr lang="es-ES" baseline="0" dirty="0"/>
              <a:t> </a:t>
            </a:r>
            <a:r>
              <a:rPr lang="es-ES" dirty="0"/>
              <a:t>A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(</a:t>
            </a:r>
            <a:r>
              <a:rPr lang="es-ES" dirty="0" err="1"/>
              <a:t>Mesos</a:t>
            </a:r>
            <a:r>
              <a:rPr lang="es-ES" baseline="0" dirty="0"/>
              <a:t> + </a:t>
            </a:r>
            <a:r>
              <a:rPr lang="es-ES" baseline="0" dirty="0" err="1"/>
              <a:t>Marathong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Mesos</a:t>
            </a:r>
            <a:r>
              <a:rPr lang="es-ES" baseline="0" dirty="0"/>
              <a:t>: Distribuir elásticamente aplicaciones y sistemas (tolerantes a fallos, alta disponibilidad)</a:t>
            </a:r>
            <a:endParaRPr lang="es-ES" dirty="0"/>
          </a:p>
          <a:p>
            <a:endParaRPr lang="es-ES" dirty="0"/>
          </a:p>
          <a:p>
            <a:r>
              <a:rPr lang="es-ES" dirty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/>
              <a:t>Azure</a:t>
            </a:r>
            <a:r>
              <a:rPr lang="es-ES" baseline="0" dirty="0"/>
              <a:t> </a:t>
            </a:r>
            <a:r>
              <a:rPr lang="es-ES" baseline="0" dirty="0" err="1"/>
              <a:t>Container</a:t>
            </a:r>
            <a:r>
              <a:rPr lang="es-ES" baseline="0" dirty="0"/>
              <a:t> </a:t>
            </a:r>
            <a:r>
              <a:rPr lang="es-ES" baseline="0" dirty="0" err="1"/>
              <a:t>Service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dirty="0" err="1"/>
              <a:t>Bluemix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Amazon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4316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err="1"/>
              <a:t>kubernetes.io</a:t>
            </a:r>
            <a:r>
              <a:rPr lang="es-ES" dirty="0"/>
              <a:t>/</a:t>
            </a:r>
            <a:r>
              <a:rPr lang="es-ES" dirty="0" err="1"/>
              <a:t>docs</a:t>
            </a:r>
            <a:r>
              <a:rPr lang="es-ES" dirty="0"/>
              <a:t>/</a:t>
            </a:r>
            <a:r>
              <a:rPr lang="es-ES" dirty="0" err="1"/>
              <a:t>getting-started-guides</a:t>
            </a:r>
            <a:r>
              <a:rPr lang="es-ES" dirty="0"/>
              <a:t>/#</a:t>
            </a:r>
            <a:r>
              <a:rPr lang="es-ES" dirty="0" err="1"/>
              <a:t>turn-key-cloud-solutions</a:t>
            </a:r>
            <a:endParaRPr lang="es-ES" dirty="0"/>
          </a:p>
          <a:p>
            <a:endParaRPr lang="es-E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 celebrates its birthday every year on 21st July. Kubernetes 1.0 was released on July 21 2015, after being first announced to the public 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Dockercon in June 2014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Tiene más </a:t>
            </a:r>
            <a:r>
              <a:rPr lang="es-ES" dirty="0" err="1"/>
              <a:t>commits</a:t>
            </a:r>
            <a:r>
              <a:rPr lang="es-ES" dirty="0"/>
              <a:t> que </a:t>
            </a:r>
            <a:r>
              <a:rPr lang="es-ES" dirty="0" err="1"/>
              <a:t>Docker</a:t>
            </a:r>
            <a:r>
              <a:rPr lang="es-ES" dirty="0"/>
              <a:t> y muchísimos más que cualquier</a:t>
            </a:r>
            <a:r>
              <a:rPr lang="es-ES" baseline="0" dirty="0"/>
              <a:t> otra herramienta open </a:t>
            </a:r>
            <a:r>
              <a:rPr lang="es-ES" baseline="0" dirty="0" err="1"/>
              <a:t>source</a:t>
            </a:r>
            <a:r>
              <a:rPr lang="es-ES" baseline="0" dirty="0"/>
              <a:t>.</a:t>
            </a:r>
          </a:p>
          <a:p>
            <a:r>
              <a:rPr lang="es-ES" baseline="0" dirty="0"/>
              <a:t>Se encuentra entre los proyectos con más contribuciones de todo </a:t>
            </a:r>
            <a:r>
              <a:rPr lang="es-ES" baseline="0" dirty="0" err="1"/>
              <a:t>Github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endParaRPr lang="es-ES" baseline="0" dirty="0"/>
          </a:p>
          <a:p>
            <a:endParaRPr lang="es-ES" baseline="0" dirty="0"/>
          </a:p>
          <a:p>
            <a:r>
              <a:rPr lang="en-US" dirty="0">
                <a:hlinkClick r:id="rId3"/>
              </a:rPr>
              <a:t>https://octoverse.github.com/#top-and-trending-projects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RightScale</a:t>
            </a:r>
            <a:r>
              <a:rPr lang="es-ES" dirty="0"/>
              <a:t> cada año realiza una encuesta sobre la adopción de Cloud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7059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open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giving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freedom</a:t>
            </a:r>
            <a:r>
              <a:rPr lang="es-ES" dirty="0"/>
              <a:t> to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advantage</a:t>
            </a:r>
            <a:r>
              <a:rPr lang="es-ES" dirty="0"/>
              <a:t> of </a:t>
            </a:r>
            <a:r>
              <a:rPr lang="es-ES" dirty="0" err="1"/>
              <a:t>on-premise</a:t>
            </a:r>
            <a:r>
              <a:rPr lang="es-ES" dirty="0"/>
              <a:t>, </a:t>
            </a:r>
            <a:r>
              <a:rPr lang="es-ES" dirty="0" err="1"/>
              <a:t>hybrid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cloud</a:t>
            </a:r>
            <a:r>
              <a:rPr lang="es-ES" dirty="0"/>
              <a:t> </a:t>
            </a:r>
            <a:r>
              <a:rPr lang="es-ES" dirty="0" err="1"/>
              <a:t>infrastructure</a:t>
            </a:r>
            <a:r>
              <a:rPr lang="es-ES" dirty="0"/>
              <a:t>, </a:t>
            </a:r>
            <a:r>
              <a:rPr lang="es-ES" dirty="0" err="1"/>
              <a:t>letting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effortlessly</a:t>
            </a:r>
            <a:r>
              <a:rPr lang="es-ES" dirty="0"/>
              <a:t> </a:t>
            </a:r>
            <a:r>
              <a:rPr lang="es-ES" dirty="0" err="1"/>
              <a:t>move</a:t>
            </a:r>
            <a:r>
              <a:rPr lang="es-ES" dirty="0"/>
              <a:t> </a:t>
            </a:r>
            <a:r>
              <a:rPr lang="es-ES" dirty="0" err="1"/>
              <a:t>workloads</a:t>
            </a:r>
            <a:r>
              <a:rPr lang="es-ES" dirty="0"/>
              <a:t> to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matters</a:t>
            </a:r>
            <a:r>
              <a:rPr lang="es-ES" dirty="0"/>
              <a:t> to </a:t>
            </a:r>
            <a:r>
              <a:rPr lang="es-ES" dirty="0" err="1"/>
              <a:t>you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Kubespray</a:t>
            </a:r>
            <a:r>
              <a:rPr lang="es-ES" dirty="0"/>
              <a:t>: usa </a:t>
            </a:r>
            <a:r>
              <a:rPr lang="es-ES" dirty="0" err="1"/>
              <a:t>playbooks</a:t>
            </a:r>
            <a:r>
              <a:rPr lang="es-ES" dirty="0"/>
              <a:t> de </a:t>
            </a:r>
            <a:r>
              <a:rPr lang="es-ES" dirty="0" err="1"/>
              <a:t>ansible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Kubernetes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easy</a:t>
            </a:r>
            <a:r>
              <a:rPr lang="es-ES" dirty="0"/>
              <a:t> vs </a:t>
            </a:r>
            <a:r>
              <a:rPr lang="es-ES" dirty="0" err="1"/>
              <a:t>hard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.</a:t>
            </a:r>
          </a:p>
          <a:p>
            <a:r>
              <a:rPr lang="en-US" dirty="0">
                <a:hlinkClick r:id="rId3"/>
              </a:rPr>
              <a:t>https://kubernetes.io/docs/setup/production-environment/tools/kops/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flexera.com/SLO-CM-REPORT-State-of-the-Cloud-202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utorials/kubernetes-basics/" TargetMode="External"/><Relationship Id="rId2" Type="http://schemas.openxmlformats.org/officeDocument/2006/relationships/hyperlink" Target="https://github.com/kubernetes/minikub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ubernetes-talk.g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hyperlink" Target="https://k8s.devstats.cncf.io/d/9/companies-table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67" y="3997127"/>
            <a:ext cx="8189469" cy="1531610"/>
          </a:xfrm>
        </p:spPr>
        <p:txBody>
          <a:bodyPr anchor="ctr">
            <a:noAutofit/>
          </a:bodyPr>
          <a:lstStyle/>
          <a:p>
            <a:r>
              <a:rPr lang="es-ES" sz="6600" dirty="0" err="1">
                <a:solidFill>
                  <a:srgbClr val="000000"/>
                </a:solidFill>
              </a:rPr>
              <a:t>Kubernetes</a:t>
            </a:r>
            <a:br>
              <a:rPr lang="es-ES" sz="6600" dirty="0">
                <a:solidFill>
                  <a:srgbClr val="000000"/>
                </a:solidFill>
              </a:rPr>
            </a:br>
            <a:r>
              <a:rPr lang="es-ES" sz="3200" b="0" dirty="0" err="1">
                <a:solidFill>
                  <a:srgbClr val="000000"/>
                </a:solidFill>
              </a:rPr>
              <a:t>Container</a:t>
            </a:r>
            <a:r>
              <a:rPr lang="es-ES" sz="3200" b="0" dirty="0">
                <a:solidFill>
                  <a:srgbClr val="000000"/>
                </a:solidFill>
              </a:rPr>
              <a:t> </a:t>
            </a:r>
            <a:r>
              <a:rPr lang="es-ES" sz="3200" b="0" dirty="0" err="1">
                <a:solidFill>
                  <a:srgbClr val="000000"/>
                </a:solidFill>
              </a:rPr>
              <a:t>Orchestration</a:t>
            </a:r>
            <a:r>
              <a:rPr lang="es-ES" sz="3200" b="0" dirty="0">
                <a:solidFill>
                  <a:srgbClr val="000000"/>
                </a:solidFill>
              </a:rPr>
              <a:t>, </a:t>
            </a:r>
            <a:r>
              <a:rPr lang="es-ES" sz="3200" b="0" dirty="0" err="1">
                <a:solidFill>
                  <a:srgbClr val="000000"/>
                </a:solidFill>
              </a:rPr>
              <a:t>Deployment</a:t>
            </a:r>
            <a:r>
              <a:rPr lang="es-ES" sz="3200" b="0" dirty="0">
                <a:solidFill>
                  <a:srgbClr val="000000"/>
                </a:solidFill>
              </a:rPr>
              <a:t> and </a:t>
            </a:r>
            <a:r>
              <a:rPr lang="es-ES" sz="3200" b="0" dirty="0" err="1">
                <a:solidFill>
                  <a:srgbClr val="000000"/>
                </a:solidFill>
              </a:rPr>
              <a:t>Scaling</a:t>
            </a:r>
            <a:endParaRPr lang="es-ES" sz="32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32" y="728475"/>
            <a:ext cx="3268652" cy="32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19"/>
            <a:ext cx="8229600" cy="1312745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Kubernetes</a:t>
            </a:r>
            <a:r>
              <a:rPr lang="es-ES" dirty="0"/>
              <a:t> es el orquestador de contenedores más utilizado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AF065-E672-2742-BDEA-E20359D35D2A}"/>
              </a:ext>
            </a:extLst>
          </p:cNvPr>
          <p:cNvSpPr txBox="1"/>
          <p:nvPr/>
        </p:nvSpPr>
        <p:spPr>
          <a:xfrm>
            <a:off x="815619" y="6409878"/>
            <a:ext cx="7512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Dosis" panose="02010503020202060003" pitchFamily="2" charset="77"/>
              </a:rPr>
              <a:t>Flexera 2020 State of the Cloud Report </a:t>
            </a:r>
            <a:r>
              <a:rPr lang="en-US" sz="1400" dirty="0">
                <a:latin typeface="Dosis" panose="02010503020202060003" pitchFamily="2" charset="77"/>
                <a:hlinkClick r:id="rId3"/>
              </a:rPr>
              <a:t>https://info.flexera.com/SLO-CM-REPORT-State-of-the-Cloud-2020</a:t>
            </a:r>
            <a:endParaRPr lang="en-US" sz="1400" dirty="0">
              <a:latin typeface="Dosis" panose="02010503020202060003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0E0937-8E26-0B41-90FC-038A7185D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4846"/>
            <a:ext cx="9144000" cy="4494850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302395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33104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/>
              <a:t>Hosted</a:t>
            </a:r>
            <a:r>
              <a:rPr lang="es-ES" b="1" dirty="0"/>
              <a:t> </a:t>
            </a:r>
            <a:r>
              <a:rPr lang="es-ES" b="1" dirty="0" err="1"/>
              <a:t>Solutions</a:t>
            </a:r>
            <a:r>
              <a:rPr lang="es-ES" b="1" dirty="0"/>
              <a:t>: </a:t>
            </a:r>
            <a:r>
              <a:rPr lang="es-ES" dirty="0"/>
              <a:t>Google GKE, Amazon EKS, </a:t>
            </a:r>
            <a:r>
              <a:rPr lang="es-ES" dirty="0" err="1"/>
              <a:t>Azure</a:t>
            </a:r>
            <a:r>
              <a:rPr lang="es-ES" dirty="0"/>
              <a:t> AKS, </a:t>
            </a:r>
            <a:r>
              <a:rPr lang="es-ES" dirty="0" err="1"/>
              <a:t>RedHat</a:t>
            </a:r>
            <a:r>
              <a:rPr lang="es-ES" dirty="0"/>
              <a:t> </a:t>
            </a:r>
            <a:r>
              <a:rPr lang="es-ES" dirty="0" err="1"/>
              <a:t>OpenShift</a:t>
            </a:r>
            <a:endParaRPr lang="es-ES" dirty="0"/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b="1" dirty="0"/>
              <a:t>Cloud </a:t>
            </a:r>
            <a:r>
              <a:rPr lang="es-ES" b="1" dirty="0" err="1"/>
              <a:t>Providers</a:t>
            </a:r>
            <a:r>
              <a:rPr lang="es-ES" b="1" dirty="0"/>
              <a:t>: </a:t>
            </a:r>
            <a:r>
              <a:rPr lang="es-ES" dirty="0"/>
              <a:t>GCP,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/>
              <a:t>DigitalOcean</a:t>
            </a:r>
            <a:r>
              <a:rPr lang="es-ES" dirty="0"/>
              <a:t>, </a:t>
            </a:r>
            <a:r>
              <a:rPr lang="es-ES" dirty="0" err="1"/>
              <a:t>etc</a:t>
            </a:r>
            <a:br>
              <a:rPr lang="es-ES" dirty="0"/>
            </a:br>
            <a:r>
              <a:rPr lang="es-ES" dirty="0"/>
              <a:t>(</a:t>
            </a:r>
            <a:r>
              <a:rPr lang="es-ES" dirty="0" err="1"/>
              <a:t>kubeadm</a:t>
            </a:r>
            <a:r>
              <a:rPr lang="es-ES" dirty="0"/>
              <a:t>, </a:t>
            </a:r>
            <a:r>
              <a:rPr lang="es-ES" dirty="0" err="1"/>
              <a:t>kubespray</a:t>
            </a:r>
            <a:r>
              <a:rPr lang="es-ES" dirty="0"/>
              <a:t>, </a:t>
            </a:r>
            <a:r>
              <a:rPr lang="es-ES" dirty="0" err="1"/>
              <a:t>kops</a:t>
            </a:r>
            <a:r>
              <a:rPr lang="es-ES" dirty="0"/>
              <a:t>, k3s, </a:t>
            </a:r>
            <a:r>
              <a:rPr lang="es-ES" dirty="0" err="1"/>
              <a:t>Openshift</a:t>
            </a:r>
            <a:r>
              <a:rPr lang="es-ES" dirty="0"/>
              <a:t>).</a:t>
            </a: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/>
              <a:t>Baremetal</a:t>
            </a:r>
            <a:r>
              <a:rPr lang="es-ES" dirty="0"/>
              <a:t>: Ubuntu, </a:t>
            </a:r>
            <a:r>
              <a:rPr lang="es-ES" dirty="0" err="1"/>
              <a:t>Fedora</a:t>
            </a:r>
            <a:r>
              <a:rPr lang="es-ES" dirty="0"/>
              <a:t>,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/>
              <a:t>Rhel</a:t>
            </a:r>
            <a:r>
              <a:rPr lang="es-ES" dirty="0"/>
              <a:t>, </a:t>
            </a:r>
            <a:r>
              <a:rPr lang="es-ES" dirty="0" err="1"/>
              <a:t>CoreOS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Localmente: </a:t>
            </a:r>
            <a:r>
              <a:rPr lang="es-ES" dirty="0"/>
              <a:t> </a:t>
            </a:r>
            <a:r>
              <a:rPr lang="es-ES" dirty="0" err="1"/>
              <a:t>Minikube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  <a:r>
              <a:rPr lang="es-ES" dirty="0"/>
              <a:t> </a:t>
            </a:r>
            <a:r>
              <a:rPr lang="mr-IN" dirty="0"/>
              <a:t>–</a:t>
            </a:r>
            <a:r>
              <a:rPr lang="en-US" dirty="0"/>
              <a:t> Basic </a:t>
            </a:r>
            <a:r>
              <a:rPr lang="es-ES" dirty="0" err="1"/>
              <a:t>Elements</a:t>
            </a:r>
            <a:endParaRPr lang="es-ES" dirty="0"/>
          </a:p>
        </p:txBody>
      </p:sp>
      <p:sp>
        <p:nvSpPr>
          <p:cNvPr id="10" name="Rounded Rectangle 9"/>
          <p:cNvSpPr/>
          <p:nvPr/>
        </p:nvSpPr>
        <p:spPr>
          <a:xfrm>
            <a:off x="714565" y="2832644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Nodes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0031" y="2832644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Pods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01852" y="2832644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Scheduler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550965" y="2821883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tx1"/>
                </a:solidFill>
              </a:rPr>
              <a:t>Replica Sets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584472" y="4089246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Services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626519" y="4089782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Labels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673935" y="4089246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Deployments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890792"/>
            <a:ext cx="8229600" cy="584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800" dirty="0"/>
              <a:t>Elementos básicos para trabajar con </a:t>
            </a:r>
            <a:r>
              <a:rPr lang="es-ES" sz="2800" dirty="0" err="1"/>
              <a:t>Kubernetes</a:t>
            </a:r>
            <a:r>
              <a:rPr lang="es-E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954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ES" sz="4200" dirty="0"/>
              <a:t>Máquinas donde se ejecutan los contenedores, </a:t>
            </a:r>
          </a:p>
          <a:p>
            <a:pPr marL="0" indent="0" algn="ctr">
              <a:buNone/>
            </a:pPr>
            <a:endParaRPr lang="es-ES" dirty="0"/>
          </a:p>
          <a:p>
            <a:r>
              <a:rPr lang="es-ES" sz="2800" dirty="0"/>
              <a:t>Dentro de cada nodo se encuentra </a:t>
            </a:r>
            <a:r>
              <a:rPr lang="es-ES" sz="2800" dirty="0" err="1"/>
              <a:t>Docker</a:t>
            </a:r>
            <a:r>
              <a:rPr lang="es-ES" sz="2800" dirty="0"/>
              <a:t> Host </a:t>
            </a:r>
            <a:br>
              <a:rPr lang="es-ES" sz="2800" dirty="0"/>
            </a:br>
            <a:r>
              <a:rPr lang="es-ES" sz="2800" dirty="0"/>
              <a:t>y diversos agentes de k8s (</a:t>
            </a:r>
            <a:r>
              <a:rPr lang="es-ES" sz="2800" dirty="0" err="1"/>
              <a:t>kubelet</a:t>
            </a:r>
            <a:r>
              <a:rPr lang="es-ES" sz="2800" dirty="0"/>
              <a:t>, proxy)</a:t>
            </a:r>
          </a:p>
          <a:p>
            <a:r>
              <a:rPr lang="es-ES" sz="2800" dirty="0"/>
              <a:t>K8s considera a la colección de nodos como una sola unidad lógica.</a:t>
            </a:r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84421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84421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84421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84421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/>
              <a:t>Mínima unidad lógica desplegable en </a:t>
            </a:r>
            <a:r>
              <a:rPr lang="es-ES" sz="3600" dirty="0" err="1"/>
              <a:t>Kubernetes</a:t>
            </a:r>
            <a:r>
              <a:rPr lang="es-ES" sz="3600" dirty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Dosis" panose="02010503020202060003" pitchFamily="2" charset="77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  <a:latin typeface="Dosis" panose="02010503020202060003" pitchFamily="2" charset="77"/>
              </a:rPr>
              <a:t>Container</a:t>
            </a:r>
            <a:endParaRPr lang="es-ES" sz="2000" dirty="0">
              <a:solidFill>
                <a:schemeClr val="tx1"/>
              </a:solidFill>
              <a:latin typeface="Dosis" panose="02010503020202060003" pitchFamily="2" charset="77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Dosis" panose="02010503020202060003" pitchFamily="2" charset="77"/>
              </a:rPr>
              <a:t>10.1.0.1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  <a:latin typeface="Dosis" panose="02010503020202060003" pitchFamily="2" charset="77"/>
              </a:rPr>
              <a:t>Container</a:t>
            </a:r>
            <a:endParaRPr lang="es-ES" sz="2000" dirty="0">
              <a:solidFill>
                <a:schemeClr val="tx1"/>
              </a:solidFill>
              <a:latin typeface="Dosis" panose="02010503020202060003" pitchFamily="2" charset="7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Dosis" panose="02010503020202060003" pitchFamily="2" charset="77"/>
              </a:rPr>
              <a:t>Pod</a:t>
            </a:r>
            <a:endParaRPr lang="es-ES" sz="2400" dirty="0">
              <a:latin typeface="Dosis" panose="02010503020202060003" pitchFamily="2" charset="77"/>
            </a:endParaRPr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  <a:latin typeface="Dosis" panose="02010503020202060003" pitchFamily="2" charset="77"/>
              </a:rPr>
              <a:t>GCE</a:t>
            </a: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  <a:latin typeface="Dosis" panose="02010503020202060003" pitchFamily="2" charset="77"/>
              </a:rPr>
              <a:t>NFS</a:t>
            </a: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  <a:latin typeface="Dosis" panose="02010503020202060003" pitchFamily="2" charset="77"/>
              </a:rPr>
              <a:t>AWS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608771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latin typeface="Dosis" panose="02010503020202060003" pitchFamily="2" charset="77"/>
              </a:rPr>
              <a:t>Contienen un grupo de contenedores (usualmente uno).</a:t>
            </a:r>
            <a:br>
              <a:rPr lang="es-ES" sz="2400" dirty="0">
                <a:latin typeface="Dosis" panose="02010503020202060003" pitchFamily="2" charset="77"/>
              </a:rPr>
            </a:br>
            <a:endParaRPr lang="es-ES" sz="2400" dirty="0">
              <a:latin typeface="Dosis" panose="02010503020202060003" pitchFamily="2" charset="77"/>
            </a:endParaRPr>
          </a:p>
          <a:p>
            <a:r>
              <a:rPr lang="es-ES" sz="2400" dirty="0">
                <a:latin typeface="Dosis" panose="02010503020202060003" pitchFamily="2" charset="77"/>
              </a:rPr>
              <a:t>Se le puede montar volúmenes.</a:t>
            </a:r>
          </a:p>
          <a:p>
            <a:endParaRPr lang="es-ES" sz="2400" dirty="0">
              <a:latin typeface="Dosis" panose="02010503020202060003" pitchFamily="2" charset="77"/>
            </a:endParaRPr>
          </a:p>
          <a:p>
            <a:r>
              <a:rPr lang="es-ES" sz="2400" dirty="0">
                <a:latin typeface="Dosis" panose="02010503020202060003" pitchFamily="2" charset="77"/>
              </a:rPr>
              <a:t>IP diferente por </a:t>
            </a:r>
            <a:r>
              <a:rPr lang="es-ES" sz="2400" dirty="0" err="1">
                <a:latin typeface="Dosis" panose="02010503020202060003" pitchFamily="2" charset="77"/>
              </a:rPr>
              <a:t>Pod</a:t>
            </a:r>
            <a:r>
              <a:rPr lang="es-ES" sz="2400" dirty="0">
                <a:latin typeface="Dosis" panose="02010503020202060003" pitchFamily="2" charset="77"/>
              </a:rPr>
              <a:t>, </a:t>
            </a:r>
            <a:r>
              <a:rPr lang="es-ES" sz="2400" dirty="0" err="1">
                <a:latin typeface="Dosis" panose="02010503020202060003" pitchFamily="2" charset="77"/>
              </a:rPr>
              <a:t>localhost</a:t>
            </a:r>
            <a:r>
              <a:rPr lang="es-ES" sz="2400" dirty="0">
                <a:latin typeface="Dosis" panose="02010503020202060003" pitchFamily="2" charset="77"/>
              </a:rPr>
              <a:t> dentro del </a:t>
            </a:r>
            <a:r>
              <a:rPr lang="es-ES" sz="2400" dirty="0" err="1">
                <a:latin typeface="Dosis" panose="02010503020202060003" pitchFamily="2" charset="77"/>
              </a:rPr>
              <a:t>Pod</a:t>
            </a:r>
            <a:r>
              <a:rPr lang="es-ES" sz="2400" dirty="0">
                <a:latin typeface="Dosis" panose="02010503020202060003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130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Manifests</a:t>
            </a:r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048463-A80E-6242-B543-3BFAFCD45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2670314" cy="2136251"/>
          </a:xfrm>
          <a:prstGeom prst="rect">
            <a:avLst/>
          </a:prstGeom>
          <a:ln w="12700">
            <a:solidFill>
              <a:schemeClr val="tx1"/>
            </a:solidFill>
            <a:prstDash val="sysDot"/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F7A58E-7D6E-4A48-8B4E-0264BD15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/>
              <a:t>Archivos donde especificamos el estado deseado de uno o más objetivos de K8S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B0EE21E-9E52-EF46-B6A8-08C8329F73FA}"/>
              </a:ext>
            </a:extLst>
          </p:cNvPr>
          <p:cNvSpPr/>
          <p:nvPr/>
        </p:nvSpPr>
        <p:spPr>
          <a:xfrm>
            <a:off x="6830045" y="3429000"/>
            <a:ext cx="1859794" cy="2109490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AEAE100-9689-EA45-8BCE-0745AE382283}"/>
              </a:ext>
            </a:extLst>
          </p:cNvPr>
          <p:cNvSpPr/>
          <p:nvPr/>
        </p:nvSpPr>
        <p:spPr>
          <a:xfrm>
            <a:off x="7188891" y="4526787"/>
            <a:ext cx="1120145" cy="4616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79DFE0B-26C1-4440-BF37-3DCE8B1749E3}"/>
              </a:ext>
            </a:extLst>
          </p:cNvPr>
          <p:cNvSpPr/>
          <p:nvPr/>
        </p:nvSpPr>
        <p:spPr>
          <a:xfrm>
            <a:off x="7188891" y="3898958"/>
            <a:ext cx="1120145" cy="4616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kubelet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6BB03B-B7E3-CB48-A821-B4AD36856824}"/>
              </a:ext>
            </a:extLst>
          </p:cNvPr>
          <p:cNvSpPr txBox="1"/>
          <p:nvPr/>
        </p:nvSpPr>
        <p:spPr>
          <a:xfrm>
            <a:off x="7188890" y="5070116"/>
            <a:ext cx="112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endParaRPr lang="es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9F7A9D1-64DD-3C4D-9CD7-D339C8D2AB3C}"/>
              </a:ext>
            </a:extLst>
          </p:cNvPr>
          <p:cNvSpPr/>
          <p:nvPr/>
        </p:nvSpPr>
        <p:spPr>
          <a:xfrm>
            <a:off x="3979309" y="3974768"/>
            <a:ext cx="1998941" cy="1826372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802E6C-86CC-2240-9CDA-41FCD1BC73D9}"/>
              </a:ext>
            </a:extLst>
          </p:cNvPr>
          <p:cNvSpPr>
            <a:spLocks noChangeAspect="1"/>
          </p:cNvSpPr>
          <p:nvPr/>
        </p:nvSpPr>
        <p:spPr>
          <a:xfrm>
            <a:off x="4135523" y="4287176"/>
            <a:ext cx="168651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Server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B4FDCC-F280-BC4A-978A-93992E1E6DAF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127514" y="4497126"/>
            <a:ext cx="1008009" cy="31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1EF220B-5E7C-084B-BD9C-C6F278756905}"/>
              </a:ext>
            </a:extLst>
          </p:cNvPr>
          <p:cNvCxnSpPr>
            <a:cxnSpLocks/>
            <a:stCxn id="20" idx="0"/>
            <a:endCxn id="26" idx="0"/>
          </p:cNvCxnSpPr>
          <p:nvPr/>
        </p:nvCxnSpPr>
        <p:spPr>
          <a:xfrm rot="16200000" flipH="1" flipV="1">
            <a:off x="6169763" y="2707975"/>
            <a:ext cx="388218" cy="2770184"/>
          </a:xfrm>
          <a:prstGeom prst="curvedConnector3">
            <a:avLst>
              <a:gd name="adj1" fmla="val -147637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EF9B82C-A5C8-AF44-87DB-C734740FA451}"/>
              </a:ext>
            </a:extLst>
          </p:cNvPr>
          <p:cNvSpPr>
            <a:spLocks noChangeAspect="1"/>
          </p:cNvSpPr>
          <p:nvPr/>
        </p:nvSpPr>
        <p:spPr>
          <a:xfrm>
            <a:off x="4135523" y="5063416"/>
            <a:ext cx="168651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Scheduler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FBA56C-D5A8-F243-B367-761D73ECC666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flipV="1">
            <a:off x="4978780" y="4713391"/>
            <a:ext cx="0" cy="3500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55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Replica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/>
              <a:t>Asegura que un número especificado de “Replicas” siempre se estén ejecutando.</a:t>
            </a:r>
          </a:p>
          <a:p>
            <a:endParaRPr lang="es-ES" sz="2800" dirty="0"/>
          </a:p>
          <a:p>
            <a:r>
              <a:rPr lang="es-ES" sz="2800" dirty="0" err="1"/>
              <a:t>Self</a:t>
            </a:r>
            <a:r>
              <a:rPr lang="es-ES" sz="2800" dirty="0"/>
              <a:t> </a:t>
            </a:r>
            <a:r>
              <a:rPr lang="es-ES" sz="2800" dirty="0" err="1"/>
              <a:t>Healing</a:t>
            </a:r>
            <a:r>
              <a:rPr lang="es-ES" sz="2800" dirty="0"/>
              <a:t>.</a:t>
            </a:r>
          </a:p>
          <a:p>
            <a:pPr>
              <a:buFontTx/>
              <a:buChar char="-"/>
            </a:pPr>
            <a:endParaRPr lang="es-ES" dirty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>
                <a:latin typeface="Dosis"/>
                <a:cs typeface="Dosis"/>
              </a:rPr>
              <a:t>Maneja un conjunto replicado de </a:t>
            </a:r>
            <a:r>
              <a:rPr lang="es-ES" sz="3600" dirty="0" err="1">
                <a:latin typeface="Dosis"/>
                <a:cs typeface="Dosis"/>
              </a:rPr>
              <a:t>Pods</a:t>
            </a:r>
            <a:r>
              <a:rPr lang="es-ES" sz="3600" dirty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065"/>
            <a:ext cx="8229600" cy="11613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dirty="0"/>
              <a:t>Expone un conjunto de </a:t>
            </a:r>
            <a:r>
              <a:rPr lang="es-ES" dirty="0" err="1"/>
              <a:t>Pods</a:t>
            </a:r>
            <a:r>
              <a:rPr lang="es-ES" dirty="0"/>
              <a:t> a través  de un único nombre/IP y puerto (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Discovery</a:t>
            </a:r>
            <a:r>
              <a:rPr lang="es-ES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811393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estables para acceder a 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>
                <a:latin typeface="Dosis"/>
                <a:cs typeface="Dosis"/>
              </a:rPr>
              <a:t>Define una política de acceso </a:t>
            </a:r>
            <a:r>
              <a:rPr lang="es-ES" sz="2400" dirty="0">
                <a:latin typeface="Dosis"/>
                <a:cs typeface="Dosis"/>
              </a:rPr>
              <a:t>(</a:t>
            </a:r>
            <a:r>
              <a:rPr lang="es-ES" sz="2400" dirty="0" err="1">
                <a:latin typeface="Dosis"/>
                <a:cs typeface="Dosis"/>
              </a:rPr>
              <a:t>Node</a:t>
            </a:r>
            <a:r>
              <a:rPr lang="es-ES" sz="2400" dirty="0">
                <a:latin typeface="Dosis"/>
                <a:cs typeface="Dosis"/>
              </a:rPr>
              <a:t> Port, Load </a:t>
            </a:r>
            <a:r>
              <a:rPr lang="es-ES" sz="2400" dirty="0" err="1">
                <a:latin typeface="Dosis"/>
                <a:cs typeface="Dosis"/>
              </a:rPr>
              <a:t>Balancer</a:t>
            </a:r>
            <a:r>
              <a:rPr lang="es-ES" sz="2400" dirty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Backend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>
                <a:latin typeface="Dosis"/>
                <a:cs typeface="Dosis"/>
              </a:rPr>
              <a:t>) 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10.1.0.1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99104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Pod</a:t>
            </a:r>
            <a:r>
              <a:rPr lang="es-ES" dirty="0"/>
              <a:t> - 1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052382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10.1.0.2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5291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Pod</a:t>
            </a:r>
            <a:r>
              <a:rPr lang="es-ES" dirty="0"/>
              <a:t> - 2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982998" y="3243162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25687" y="2957739"/>
            <a:ext cx="1423780" cy="396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“</a:t>
            </a:r>
            <a:r>
              <a:rPr lang="es-ES" dirty="0" err="1">
                <a:solidFill>
                  <a:schemeClr val="bg1"/>
                </a:solidFill>
              </a:rPr>
              <a:t>Name</a:t>
            </a:r>
            <a:r>
              <a:rPr lang="es-ES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756117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756117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- Elige el lugar y levanta el </a:t>
            </a:r>
            <a:r>
              <a:rPr lang="es-ES" dirty="0" err="1"/>
              <a:t>Pod</a:t>
            </a:r>
            <a:r>
              <a:rPr lang="es-ES" dirty="0"/>
              <a:t> dentro de los nodos.</a:t>
            </a:r>
          </a:p>
          <a:p>
            <a:pPr marL="0" indent="0">
              <a:buNone/>
            </a:pPr>
            <a:r>
              <a:rPr lang="es-ES" dirty="0"/>
              <a:t>- El mejor lugar es elegido en base a los requerimientos del </a:t>
            </a:r>
            <a:r>
              <a:rPr lang="es-ES" dirty="0" err="1"/>
              <a:t>Pod</a:t>
            </a:r>
            <a:r>
              <a:rPr lang="es-ES" dirty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739549" y="2351825"/>
            <a:ext cx="2958511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ounded Rectangle 78"/>
          <p:cNvSpPr/>
          <p:nvPr/>
        </p:nvSpPr>
        <p:spPr>
          <a:xfrm>
            <a:off x="587149" y="2199425"/>
            <a:ext cx="296149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  <a:r>
              <a:rPr lang="es-ES" dirty="0"/>
              <a:t> - Arquitectura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34749" y="2047025"/>
            <a:ext cx="293957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1335272" y="2184966"/>
            <a:ext cx="125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Master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622104" y="1507452"/>
            <a:ext cx="4102049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4836505" y="1522293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Node</a:t>
            </a:r>
            <a:endParaRPr lang="es-ES" sz="2000" dirty="0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479113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4898383" y="2415393"/>
            <a:ext cx="949239" cy="64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818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Pod</a:t>
            </a:r>
            <a:endParaRPr lang="es-ES" dirty="0"/>
          </a:p>
        </p:txBody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609558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ounded Rectangle 36"/>
          <p:cNvSpPr/>
          <p:nvPr/>
        </p:nvSpPr>
        <p:spPr>
          <a:xfrm>
            <a:off x="6264772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263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Pod</a:t>
            </a:r>
            <a:endParaRPr lang="es-ES" dirty="0"/>
          </a:p>
        </p:txBody>
      </p:sp>
      <p:sp>
        <p:nvSpPr>
          <p:cNvPr id="39" name="Rounded Rectangle 38"/>
          <p:cNvSpPr/>
          <p:nvPr/>
        </p:nvSpPr>
        <p:spPr>
          <a:xfrm>
            <a:off x="6733148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>
            <a:spLocks noChangeAspect="1"/>
          </p:cNvSpPr>
          <p:nvPr/>
        </p:nvSpPr>
        <p:spPr>
          <a:xfrm>
            <a:off x="7405932" y="2024923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ounded Rectangle 40"/>
          <p:cNvSpPr>
            <a:spLocks noChangeAspect="1"/>
          </p:cNvSpPr>
          <p:nvPr/>
        </p:nvSpPr>
        <p:spPr>
          <a:xfrm>
            <a:off x="7754860" y="2504058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02979" y="2042672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Pod</a:t>
            </a:r>
            <a:endParaRPr lang="es-ES" dirty="0"/>
          </a:p>
        </p:txBody>
      </p:sp>
      <p:sp>
        <p:nvSpPr>
          <p:cNvPr id="44" name="Rounded Rectangle 43"/>
          <p:cNvSpPr>
            <a:spLocks noChangeAspect="1"/>
          </p:cNvSpPr>
          <p:nvPr/>
        </p:nvSpPr>
        <p:spPr>
          <a:xfrm>
            <a:off x="695376" y="2804591"/>
            <a:ext cx="245482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6244" y="2814567"/>
            <a:ext cx="161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API Server</a:t>
            </a:r>
          </a:p>
        </p:txBody>
      </p:sp>
      <p:sp>
        <p:nvSpPr>
          <p:cNvPr id="46" name="Rounded Rectangle 45"/>
          <p:cNvSpPr>
            <a:spLocks noChangeAspect="1"/>
          </p:cNvSpPr>
          <p:nvPr/>
        </p:nvSpPr>
        <p:spPr>
          <a:xfrm>
            <a:off x="668868" y="3363256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1147" y="3373232"/>
            <a:ext cx="1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Scheduler</a:t>
            </a:r>
            <a:endParaRPr lang="es-ES" dirty="0"/>
          </a:p>
        </p:txBody>
      </p:sp>
      <p:sp>
        <p:nvSpPr>
          <p:cNvPr id="49" name="Rounded Rectangle 48"/>
          <p:cNvSpPr>
            <a:spLocks noChangeAspect="1"/>
          </p:cNvSpPr>
          <p:nvPr/>
        </p:nvSpPr>
        <p:spPr>
          <a:xfrm>
            <a:off x="653487" y="3957038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8867" y="3967014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Controller</a:t>
            </a:r>
            <a:r>
              <a:rPr lang="es-ES" dirty="0"/>
              <a:t> Manager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806654" y="3314867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6654" y="3294299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Docker</a:t>
            </a:r>
            <a:endParaRPr lang="es-ES" sz="1600" dirty="0"/>
          </a:p>
        </p:txBody>
      </p:sp>
      <p:sp>
        <p:nvSpPr>
          <p:cNvPr id="53" name="Rounded Rectangle 52"/>
          <p:cNvSpPr/>
          <p:nvPr/>
        </p:nvSpPr>
        <p:spPr>
          <a:xfrm>
            <a:off x="6095588" y="33149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95588" y="3294430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kubelet</a:t>
            </a:r>
            <a:endParaRPr lang="es-ES" sz="1600" dirty="0"/>
          </a:p>
        </p:txBody>
      </p:sp>
      <p:sp>
        <p:nvSpPr>
          <p:cNvPr id="55" name="Rounded Rectangle 54"/>
          <p:cNvSpPr/>
          <p:nvPr/>
        </p:nvSpPr>
        <p:spPr>
          <a:xfrm>
            <a:off x="7366339" y="33126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1632" y="3292130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kube</a:t>
            </a:r>
            <a:r>
              <a:rPr lang="es-ES" sz="1600" dirty="0"/>
              <a:t>-proxy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4622104" y="4063110"/>
            <a:ext cx="4102050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TextBox 57"/>
          <p:cNvSpPr txBox="1"/>
          <p:nvPr/>
        </p:nvSpPr>
        <p:spPr>
          <a:xfrm>
            <a:off x="4836505" y="4093378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Node</a:t>
            </a:r>
            <a:endParaRPr lang="es-ES" sz="2000" dirty="0"/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479113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TextBox 60"/>
          <p:cNvSpPr txBox="1"/>
          <p:nvPr/>
        </p:nvSpPr>
        <p:spPr>
          <a:xfrm>
            <a:off x="508818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Pod</a:t>
            </a:r>
            <a:endParaRPr lang="es-ES" dirty="0"/>
          </a:p>
        </p:txBody>
      </p:sp>
      <p:sp>
        <p:nvSpPr>
          <p:cNvPr id="62" name="Rounded Rectangle 61"/>
          <p:cNvSpPr>
            <a:spLocks noChangeAspect="1"/>
          </p:cNvSpPr>
          <p:nvPr/>
        </p:nvSpPr>
        <p:spPr>
          <a:xfrm>
            <a:off x="609558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6849104" y="5118284"/>
            <a:ext cx="287490" cy="287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263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Pod</a:t>
            </a:r>
            <a:endParaRPr lang="es-ES" dirty="0"/>
          </a:p>
        </p:txBody>
      </p:sp>
      <p:sp>
        <p:nvSpPr>
          <p:cNvPr id="69" name="Rounded Rectangle 68"/>
          <p:cNvSpPr/>
          <p:nvPr/>
        </p:nvSpPr>
        <p:spPr>
          <a:xfrm>
            <a:off x="4806654" y="5870525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06654" y="5849957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Docker</a:t>
            </a:r>
            <a:endParaRPr lang="es-ES" sz="1600" dirty="0"/>
          </a:p>
        </p:txBody>
      </p:sp>
      <p:sp>
        <p:nvSpPr>
          <p:cNvPr id="71" name="Rounded Rectangle 70"/>
          <p:cNvSpPr/>
          <p:nvPr/>
        </p:nvSpPr>
        <p:spPr>
          <a:xfrm>
            <a:off x="6095588" y="58706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5588" y="5850088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kubelet</a:t>
            </a:r>
            <a:endParaRPr lang="es-E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7366339" y="58683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1632" y="5847788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kube</a:t>
            </a:r>
            <a:r>
              <a:rPr lang="es-ES" sz="1600" dirty="0"/>
              <a:t>-proxy</a:t>
            </a:r>
          </a:p>
        </p:txBody>
      </p:sp>
      <p:sp>
        <p:nvSpPr>
          <p:cNvPr id="76" name="Rounded Rectangle 75"/>
          <p:cNvSpPr>
            <a:spLocks noChangeAspect="1"/>
          </p:cNvSpPr>
          <p:nvPr/>
        </p:nvSpPr>
        <p:spPr>
          <a:xfrm>
            <a:off x="653487" y="4551073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8867" y="4561049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etcd</a:t>
            </a:r>
            <a:endParaRPr lang="es-ES" dirty="0"/>
          </a:p>
        </p:txBody>
      </p:sp>
      <p:sp>
        <p:nvSpPr>
          <p:cNvPr id="81" name="Rounded Rectangle 80"/>
          <p:cNvSpPr>
            <a:spLocks noChangeAspect="1"/>
          </p:cNvSpPr>
          <p:nvPr/>
        </p:nvSpPr>
        <p:spPr>
          <a:xfrm>
            <a:off x="5137989" y="5023576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>
            <a:spLocks/>
          </p:cNvSpPr>
          <p:nvPr/>
        </p:nvSpPr>
        <p:spPr>
          <a:xfrm>
            <a:off x="6179247" y="5029045"/>
            <a:ext cx="566352" cy="46252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762388" y="2646631"/>
            <a:ext cx="788534" cy="537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3744528" y="4581015"/>
            <a:ext cx="817402" cy="53726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4218696" y="1209353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br>
              <a:rPr lang="en-US" altLang="es-PE" sz="10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Agility Consultant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413442" y="4792334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angel@ment.la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209140"/>
            <a:ext cx="724978" cy="724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4931904"/>
            <a:ext cx="381000" cy="38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24885C-FED0-E24E-9A55-6B27F36D6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59" y="923881"/>
            <a:ext cx="3851172" cy="3851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5DF485-483F-0842-AF03-4E9537BFBA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21" t="37101" r="4396" b="37144"/>
          <a:stretch/>
        </p:blipFill>
        <p:spPr>
          <a:xfrm>
            <a:off x="5155095" y="3414047"/>
            <a:ext cx="2729948" cy="7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68" y="1600202"/>
            <a:ext cx="4064213" cy="4706252"/>
          </a:xfrm>
        </p:spPr>
        <p:txBody>
          <a:bodyPr>
            <a:noAutofit/>
          </a:bodyPr>
          <a:lstStyle/>
          <a:p>
            <a:r>
              <a:rPr lang="es-ES" sz="2800" dirty="0" err="1"/>
              <a:t>Naming</a:t>
            </a:r>
            <a:r>
              <a:rPr lang="es-ES" sz="2800" dirty="0"/>
              <a:t> 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Management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Mount Storage </a:t>
            </a:r>
            <a:r>
              <a:rPr lang="es-ES" sz="2800" dirty="0" err="1"/>
              <a:t>Systems</a:t>
            </a:r>
            <a:endParaRPr lang="es-ES" sz="2800" dirty="0"/>
          </a:p>
          <a:p>
            <a:r>
              <a:rPr lang="es-ES" sz="2800" dirty="0" err="1"/>
              <a:t>Monitoring</a:t>
            </a:r>
            <a:r>
              <a:rPr lang="es-ES" sz="2800" dirty="0"/>
              <a:t> and </a:t>
            </a:r>
            <a:r>
              <a:rPr lang="es-ES" sz="2800" dirty="0" err="1"/>
              <a:t>Logging</a:t>
            </a:r>
            <a:endParaRPr lang="es-ES" sz="2800" dirty="0"/>
          </a:p>
          <a:p>
            <a:r>
              <a:rPr lang="es-ES" sz="2800" dirty="0"/>
              <a:t>Jobs y </a:t>
            </a:r>
            <a:r>
              <a:rPr lang="es-ES" sz="2800" dirty="0" err="1"/>
              <a:t>CronJobs</a:t>
            </a:r>
            <a:endParaRPr lang="es-ES" sz="2800" dirty="0"/>
          </a:p>
          <a:p>
            <a:r>
              <a:rPr lang="es-ES" sz="2800" dirty="0" err="1"/>
              <a:t>Configuration</a:t>
            </a:r>
            <a:r>
              <a:rPr lang="es-ES" sz="2800" dirty="0"/>
              <a:t> and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/>
              <a:t>Blue/Green </a:t>
            </a:r>
            <a:r>
              <a:rPr lang="es-ES" sz="2800" dirty="0" err="1"/>
              <a:t>Deployments</a:t>
            </a:r>
            <a:endParaRPr lang="es-ES" sz="2800" dirty="0"/>
          </a:p>
          <a:p>
            <a:r>
              <a:rPr lang="es-ES" sz="2800" dirty="0" err="1"/>
              <a:t>Federation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comenzar con </a:t>
            </a:r>
            <a:r>
              <a:rPr lang="es-ES" dirty="0" err="1"/>
              <a:t>Kubernetes</a:t>
            </a:r>
            <a:r>
              <a:rPr lang="es-E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8145870" cy="4401202"/>
          </a:xfrm>
        </p:spPr>
        <p:txBody>
          <a:bodyPr>
            <a:noAutofit/>
          </a:bodyPr>
          <a:lstStyle/>
          <a:p>
            <a:r>
              <a:rPr lang="es-ES" sz="2800" dirty="0"/>
              <a:t>Utilizar una alternativa ya </a:t>
            </a:r>
            <a:r>
              <a:rPr lang="es-ES" sz="2800" dirty="0" err="1"/>
              <a:t>hosteada</a:t>
            </a:r>
            <a:r>
              <a:rPr lang="es-ES" sz="2800" dirty="0"/>
              <a:t> (Google GKE, Amazon EKS, </a:t>
            </a:r>
            <a:r>
              <a:rPr lang="es-ES" sz="2800" dirty="0" err="1"/>
              <a:t>Azure</a:t>
            </a:r>
            <a:r>
              <a:rPr lang="es-ES" sz="2800" dirty="0"/>
              <a:t> AKS)</a:t>
            </a:r>
          </a:p>
          <a:p>
            <a:endParaRPr lang="es-ES" sz="2800" dirty="0"/>
          </a:p>
          <a:p>
            <a:r>
              <a:rPr lang="es-ES" sz="2800" dirty="0" err="1"/>
              <a:t>MiniKube</a:t>
            </a:r>
            <a:r>
              <a:rPr lang="es-ES" sz="2800" dirty="0"/>
              <a:t>: en 2 clics instalas </a:t>
            </a:r>
            <a:r>
              <a:rPr lang="es-ES" sz="2800" dirty="0" err="1"/>
              <a:t>Kubernetes</a:t>
            </a:r>
            <a:r>
              <a:rPr lang="es-ES" sz="2800" dirty="0"/>
              <a:t> localmente en una máquina virtual.</a:t>
            </a:r>
            <a:br>
              <a:rPr lang="es-ES" sz="2800" dirty="0"/>
            </a:br>
            <a:r>
              <a:rPr lang="es-ES" sz="2400" dirty="0">
                <a:hlinkClick r:id="rId2"/>
              </a:rPr>
              <a:t>https://github.com/kubernetes/minikube</a:t>
            </a:r>
            <a:endParaRPr lang="es-ES" sz="2800" dirty="0"/>
          </a:p>
          <a:p>
            <a:endParaRPr lang="es-ES" sz="2800" dirty="0"/>
          </a:p>
          <a:p>
            <a:r>
              <a:rPr lang="es-ES" sz="2800" dirty="0" err="1"/>
              <a:t>Kubernetes</a:t>
            </a:r>
            <a:r>
              <a:rPr lang="es-ES" sz="2800" dirty="0"/>
              <a:t> </a:t>
            </a:r>
            <a:r>
              <a:rPr lang="es-ES" sz="2800" dirty="0" err="1"/>
              <a:t>Interactive</a:t>
            </a:r>
            <a:r>
              <a:rPr lang="es-ES" sz="2800" dirty="0"/>
              <a:t> Tutorial</a:t>
            </a:r>
            <a:br>
              <a:rPr lang="es-ES" sz="2800" dirty="0"/>
            </a:br>
            <a:r>
              <a:rPr lang="es-ES" sz="2400" dirty="0">
                <a:hlinkClick r:id="rId3"/>
              </a:rPr>
              <a:t>https://kubernetes.io/docs/tutorials/kubernetes-basics/</a:t>
            </a:r>
            <a:endParaRPr lang="es-ES" sz="24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09415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4218696" y="1209353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br>
              <a:rPr lang="en-US" altLang="es-PE" sz="10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Agility Consultant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413442" y="4792334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angel.@ment.la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209140"/>
            <a:ext cx="724978" cy="724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4931904"/>
            <a:ext cx="381000" cy="38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24885C-FED0-E24E-9A55-6B27F36D6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59" y="923881"/>
            <a:ext cx="3851172" cy="3851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5DF485-483F-0842-AF03-4E9537BFBA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21" t="37101" r="4396" b="37144"/>
          <a:stretch/>
        </p:blipFill>
        <p:spPr>
          <a:xfrm>
            <a:off x="5155095" y="3414047"/>
            <a:ext cx="2729948" cy="7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30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Referencias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374654"/>
            <a:ext cx="7849501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https://github.com/snahider/kubernetes-talk.git</a:t>
            </a:r>
            <a:endParaRPr lang="es-PE" sz="2400" dirty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42" y="2411901"/>
            <a:ext cx="2954592" cy="3881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EB5326-4919-BC4D-97EF-CCE7351D7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15320"/>
            <a:ext cx="3126093" cy="387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Contenedores y </a:t>
            </a:r>
            <a:r>
              <a:rPr lang="es-ES" dirty="0" err="1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>
                <a:cs typeface="Roboto"/>
              </a:rPr>
              <a:t>Gestionar Múltiples Pequeñas Instancias es Difícil</a:t>
            </a: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Container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>
                <a:solidFill>
                  <a:schemeClr val="bg1"/>
                </a:solidFill>
              </a:rPr>
            </a:br>
            <a:r>
              <a:rPr lang="es-ES" sz="3600" dirty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>
                <a:solidFill>
                  <a:schemeClr val="bg1"/>
                </a:solidFill>
              </a:rPr>
              <a:t>Service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Discovery</a:t>
            </a:r>
            <a:endParaRPr lang="es-ES" sz="2800" dirty="0">
              <a:solidFill>
                <a:schemeClr val="bg1"/>
              </a:solidFill>
            </a:endParaRPr>
          </a:p>
          <a:p>
            <a:r>
              <a:rPr lang="es-ES" sz="2800" dirty="0" err="1">
                <a:solidFill>
                  <a:schemeClr val="bg1"/>
                </a:solidFill>
              </a:rPr>
              <a:t>Scheduling</a:t>
            </a:r>
            <a:endParaRPr lang="es-ES" sz="2800" dirty="0">
              <a:solidFill>
                <a:schemeClr val="bg1"/>
              </a:solidFill>
            </a:endParaRPr>
          </a:p>
          <a:p>
            <a:r>
              <a:rPr lang="es-ES" sz="2800" dirty="0" err="1">
                <a:solidFill>
                  <a:schemeClr val="bg1"/>
                </a:solidFill>
              </a:rPr>
              <a:t>Health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Monitoring</a:t>
            </a:r>
            <a:endParaRPr lang="es-ES" sz="2800" dirty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Orchestration</a:t>
            </a:r>
            <a:r>
              <a:rPr lang="es-ES" dirty="0"/>
              <a:t> Tools</a:t>
            </a:r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Docker</a:t>
            </a:r>
            <a:r>
              <a:rPr lang="es-ES" sz="2800" dirty="0">
                <a:latin typeface="Dosis"/>
                <a:cs typeface="Dosis"/>
              </a:rPr>
              <a:t> </a:t>
            </a:r>
            <a:r>
              <a:rPr lang="es-ES" sz="2800" dirty="0" err="1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/>
              <a:t>Kubernetes</a:t>
            </a:r>
            <a:r>
              <a:rPr lang="es-ES" sz="2800" dirty="0"/>
              <a:t> es una plataforma open-</a:t>
            </a:r>
            <a:r>
              <a:rPr lang="es-ES" sz="2800" dirty="0" err="1"/>
              <a:t>source</a:t>
            </a:r>
            <a:r>
              <a:rPr lang="es-ES" sz="2800" dirty="0"/>
              <a:t> para orquestar, automatizar el despliegue, escalar, gestionar y operar contenedores a través de </a:t>
            </a:r>
            <a:r>
              <a:rPr lang="es-ES" sz="2800" dirty="0" err="1"/>
              <a:t>clusters</a:t>
            </a:r>
            <a:r>
              <a:rPr lang="es-ES" sz="2800" dirty="0"/>
              <a:t> de hosts.</a:t>
            </a:r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comunidad.</a:t>
            </a: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863"/>
            <a:ext cx="8229600" cy="1143000"/>
          </a:xfrm>
        </p:spPr>
        <p:txBody>
          <a:bodyPr/>
          <a:lstStyle/>
          <a:p>
            <a:r>
              <a:rPr lang="es-ES" dirty="0">
                <a:cs typeface="Roboto"/>
              </a:rPr>
              <a:t>Adopción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5873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295155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>
                <a:latin typeface="Dosis"/>
                <a:cs typeface="Dosis"/>
              </a:rPr>
              <a:t>Compañías contribuyendo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7270" y="1266758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90000+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266758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Top 7 </a:t>
            </a:r>
            <a:br>
              <a:rPr lang="es-ES" sz="2400" dirty="0"/>
            </a:br>
            <a:r>
              <a:rPr lang="es-ES" sz="2400" dirty="0"/>
              <a:t># </a:t>
            </a:r>
            <a:r>
              <a:rPr lang="es-ES" sz="2400" dirty="0" err="1"/>
              <a:t>contributors</a:t>
            </a:r>
            <a:r>
              <a:rPr lang="es-ES" sz="2400" dirty="0"/>
              <a:t> </a:t>
            </a:r>
            <a:br>
              <a:rPr lang="es-ES" sz="2400" dirty="0"/>
            </a:b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err="1"/>
              <a:t>Github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266758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2000+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K8S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86695" y="3685663"/>
            <a:ext cx="930433" cy="616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0945" t="41368" r="24677" b="36868"/>
          <a:stretch/>
        </p:blipFill>
        <p:spPr>
          <a:xfrm>
            <a:off x="6085516" y="3804678"/>
            <a:ext cx="1313278" cy="32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64198-6B4D-6340-8025-B50291041169}"/>
              </a:ext>
            </a:extLst>
          </p:cNvPr>
          <p:cNvSpPr txBox="1"/>
          <p:nvPr/>
        </p:nvSpPr>
        <p:spPr>
          <a:xfrm>
            <a:off x="2182756" y="5011278"/>
            <a:ext cx="477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https://k8s.devstats.cncf.io/d/9/companies-table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FB202E-EF8E-A64A-BBC1-719AF30DFA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049" b="38414"/>
          <a:stretch/>
        </p:blipFill>
        <p:spPr>
          <a:xfrm>
            <a:off x="2863128" y="5510522"/>
            <a:ext cx="3417744" cy="646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84D8F-90A6-964A-A080-DDC77E582C21}"/>
              </a:ext>
            </a:extLst>
          </p:cNvPr>
          <p:cNvSpPr txBox="1"/>
          <p:nvPr/>
        </p:nvSpPr>
        <p:spPr>
          <a:xfrm>
            <a:off x="3438196" y="6286961"/>
            <a:ext cx="226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osis" panose="02010503020202060003" pitchFamily="2" charset="77"/>
              </a:rPr>
              <a:t>CNCF graduated project</a:t>
            </a:r>
          </a:p>
        </p:txBody>
      </p:sp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8823</TotalTime>
  <Words>1340</Words>
  <Application>Microsoft Macintosh PowerPoint</Application>
  <PresentationFormat>On-screen Show (4:3)</PresentationFormat>
  <Paragraphs>254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Dosis</vt:lpstr>
      <vt:lpstr>Office Theme</vt:lpstr>
      <vt:lpstr>Kubernetes Container Orchestration, Deployment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Adopción</vt:lpstr>
      <vt:lpstr>Kubernetes es el orquestador de contenedores más utilizado</vt:lpstr>
      <vt:lpstr>Run Anywhere</vt:lpstr>
      <vt:lpstr>Kubernetes – Basic Elements</vt:lpstr>
      <vt:lpstr>Nodes</vt:lpstr>
      <vt:lpstr>Pods</vt:lpstr>
      <vt:lpstr>Manifests</vt:lpstr>
      <vt:lpstr>Replica Sets</vt:lpstr>
      <vt:lpstr>Services</vt:lpstr>
      <vt:lpstr>Scheduler</vt:lpstr>
      <vt:lpstr>Kubernetes - Arquitectura</vt:lpstr>
      <vt:lpstr>Kubernetes</vt:lpstr>
      <vt:lpstr>Cómo comenzar con Kubernetes </vt:lpstr>
      <vt:lpstr>PowerPoint Presentation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 Salazar</cp:lastModifiedBy>
  <cp:revision>136</cp:revision>
  <dcterms:created xsi:type="dcterms:W3CDTF">2016-08-12T18:19:05Z</dcterms:created>
  <dcterms:modified xsi:type="dcterms:W3CDTF">2020-05-16T17:15:04Z</dcterms:modified>
</cp:coreProperties>
</file>